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Lst>
  <p:sldSz cy="6858000" cx="12192000"/>
  <p:notesSz cx="6858000" cy="9144000"/>
  <p:embeddedFontLst>
    <p:embeddedFont>
      <p:font typeface="Roboto"/>
      <p:regular r:id="rId18"/>
      <p:bold r:id="rId19"/>
      <p:italic r:id="rId20"/>
      <p:boldItalic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22" roundtripDataSignature="AMtx7mh035XD6suTT0oNzeglDpMSl6Dx1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11" Type="http://schemas.openxmlformats.org/officeDocument/2006/relationships/slide" Target="slides/slide7.xml"/><Relationship Id="rId22" Type="http://customschemas.google.com/relationships/presentationmetadata" Target="metadata"/><Relationship Id="rId10" Type="http://schemas.openxmlformats.org/officeDocument/2006/relationships/slide" Target="slides/slide6.xml"/><Relationship Id="rId21" Type="http://schemas.openxmlformats.org/officeDocument/2006/relationships/font" Target="fonts/Roboto-boldItalic.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Roboto-bold.fntdata"/><Relationship Id="rId6" Type="http://schemas.openxmlformats.org/officeDocument/2006/relationships/slide" Target="slides/slide2.xml"/><Relationship Id="rId18" Type="http://schemas.openxmlformats.org/officeDocument/2006/relationships/font" Target="fonts/Roboto-regular.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374151"/>
                </a:solidFill>
                <a:highlight>
                  <a:srgbClr val="F7F7F8"/>
                </a:highlight>
                <a:latin typeface="Roboto"/>
                <a:ea typeface="Roboto"/>
                <a:cs typeface="Roboto"/>
                <a:sym typeface="Roboto"/>
              </a:rPr>
              <a:t>The Bray-Curtis distance is a commonly used dissimilarity measure in the analysis of microbial communities. It is a type of ecological distance metric that calculates the dissimilarity between two samples based on the relative abundance of the different microbial taxa present in the samples.</a:t>
            </a:r>
            <a:endParaRPr sz="1200">
              <a:solidFill>
                <a:srgbClr val="374151"/>
              </a:solidFill>
              <a:highlight>
                <a:srgbClr val="F7F7F8"/>
              </a:highlight>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374151"/>
                </a:solidFill>
                <a:highlight>
                  <a:srgbClr val="F7F7F8"/>
                </a:highlight>
                <a:latin typeface="Roboto"/>
                <a:ea typeface="Roboto"/>
                <a:cs typeface="Roboto"/>
                <a:sym typeface="Roboto"/>
              </a:rPr>
              <a:t>The Bray-Curtis distance takes into account the abundance and composition of microbial taxa in each sample, and it is a useful tool for comparing the overall structure of microbial communities across different samples or experimental groups. It is particularly useful in the analysis of microbiome data because microbial communities are often complex and composed of many different taxa, each of which may have different roles in the community.</a:t>
            </a:r>
            <a:endParaRPr sz="1200">
              <a:solidFill>
                <a:srgbClr val="374151"/>
              </a:solidFill>
              <a:highlight>
                <a:srgbClr val="F7F7F8"/>
              </a:highlight>
              <a:latin typeface="Roboto"/>
              <a:ea typeface="Roboto"/>
              <a:cs typeface="Roboto"/>
              <a:sym typeface="Roboto"/>
            </a:endParaRPr>
          </a:p>
          <a:p>
            <a:pPr indent="0" lvl="0" marL="0" rtl="0" algn="l">
              <a:lnSpc>
                <a:spcPct val="100000"/>
              </a:lnSpc>
              <a:spcBef>
                <a:spcPts val="0"/>
              </a:spcBef>
              <a:spcAft>
                <a:spcPts val="0"/>
              </a:spcAft>
              <a:buSzPts val="1100"/>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3ad83c4dbd_0_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8" name="Google Shape;148;g23ad83c4dbd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3ad83c4db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6" name="Google Shape;166;g23ad83c4db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4" name="Google Shape;174;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SzPts val="1100"/>
              <a:buNone/>
            </a:pPr>
            <a:r>
              <a:rPr lang="en-US" sz="2000">
                <a:solidFill>
                  <a:schemeClr val="dk1"/>
                </a:solidFill>
                <a:latin typeface="Calibri"/>
                <a:ea typeface="Calibri"/>
                <a:cs typeface="Calibri"/>
                <a:sym typeface="Calibri"/>
              </a:rPr>
              <a:t>high-income country, where difference across ethnicity was partly attributable to recent migration events and their incomplete assimilation into the host nation.</a:t>
            </a:r>
            <a:endParaRPr sz="2000">
              <a:solidFill>
                <a:schemeClr val="dk1"/>
              </a:solidFill>
              <a:latin typeface="Calibri"/>
              <a:ea typeface="Calibri"/>
              <a:cs typeface="Calibri"/>
              <a:sym typeface="Calibri"/>
            </a:endParaRPr>
          </a:p>
          <a:p>
            <a:pPr indent="-177800" lvl="0" marL="228600" rtl="0" algn="l">
              <a:lnSpc>
                <a:spcPct val="90000"/>
              </a:lnSpc>
              <a:spcBef>
                <a:spcPts val="0"/>
              </a:spcBef>
              <a:spcAft>
                <a:spcPts val="0"/>
              </a:spcAft>
              <a:buClr>
                <a:schemeClr val="dk1"/>
              </a:buClr>
              <a:buSzPts val="2000"/>
              <a:buChar char="•"/>
            </a:pPr>
            <a:r>
              <a:rPr lang="en-US" sz="2000">
                <a:solidFill>
                  <a:schemeClr val="dk1"/>
                </a:solidFill>
                <a:latin typeface="Calibri"/>
                <a:ea typeface="Calibri"/>
                <a:cs typeface="Calibri"/>
                <a:sym typeface="Calibri"/>
              </a:rPr>
              <a:t>Such pragmatic grouping ignored the fact that “Asians” consisted of genetically and culturally diverse communities.</a:t>
            </a:r>
            <a:endParaRPr sz="2000"/>
          </a:p>
        </p:txBody>
      </p:sp>
      <p:sp>
        <p:nvSpPr>
          <p:cNvPr id="91" name="Google Shape;91;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99" name="Google Shape;99;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4" name="Google Shape;114;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1" name="Google Shape;13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3" name="Google Shape;14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1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2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1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1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2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21"/>
          <p:cNvSpPr/>
          <p:nvPr>
            <p:ph idx="2" type="pic"/>
          </p:nvPr>
        </p:nvSpPr>
        <p:spPr>
          <a:xfrm>
            <a:off x="5183188" y="987425"/>
            <a:ext cx="6172200" cy="4873625"/>
          </a:xfrm>
          <a:prstGeom prst="rect">
            <a:avLst/>
          </a:prstGeom>
          <a:noFill/>
          <a:ln>
            <a:noFill/>
          </a:ln>
        </p:spPr>
      </p:sp>
      <p:sp>
        <p:nvSpPr>
          <p:cNvPr id="64" name="Google Shape;64;p2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s://doi.org/10.1038/s41598-021-82311-3" TargetMode="External"/><Relationship Id="rId4" Type="http://schemas.openxmlformats.org/officeDocument/2006/relationships/hyperlink" Target="https://doi.org/10.1038/s41522-021-00248-x" TargetMode="External"/><Relationship Id="rId5" Type="http://schemas.openxmlformats.org/officeDocument/2006/relationships/hyperlink" Target="https://doi.org/10.3390/microorganisms8081108"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
          <p:cNvPicPr preferRelativeResize="0"/>
          <p:nvPr/>
        </p:nvPicPr>
        <p:blipFill rotWithShape="1">
          <a:blip r:embed="rId3">
            <a:alphaModFix/>
          </a:blip>
          <a:srcRect b="0" l="0" r="0" t="0"/>
          <a:stretch/>
        </p:blipFill>
        <p:spPr>
          <a:xfrm>
            <a:off x="-2317250" y="-10"/>
            <a:ext cx="14509251" cy="8161459"/>
          </a:xfrm>
          <a:prstGeom prst="rect">
            <a:avLst/>
          </a:prstGeom>
          <a:noFill/>
          <a:ln>
            <a:noFill/>
          </a:ln>
        </p:spPr>
      </p:pic>
      <p:sp>
        <p:nvSpPr>
          <p:cNvPr id="85" name="Google Shape;85;p1"/>
          <p:cNvSpPr txBox="1"/>
          <p:nvPr>
            <p:ph type="ctrTitle"/>
          </p:nvPr>
        </p:nvSpPr>
        <p:spPr>
          <a:xfrm>
            <a:off x="5961450" y="712125"/>
            <a:ext cx="5905500" cy="3518100"/>
          </a:xfrm>
          <a:prstGeom prst="rect">
            <a:avLst/>
          </a:prstGeom>
          <a:solidFill>
            <a:schemeClr val="lt1"/>
          </a:solid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860"/>
              <a:buFont typeface="Calibri"/>
              <a:buNone/>
            </a:pPr>
            <a:r>
              <a:rPr lang="en-US" sz="2000"/>
              <a:t>Analysis of </a:t>
            </a:r>
            <a:endParaRPr sz="2000"/>
          </a:p>
          <a:p>
            <a:pPr indent="0" lvl="0" marL="0" rtl="0" algn="ctr">
              <a:lnSpc>
                <a:spcPct val="90000"/>
              </a:lnSpc>
              <a:spcBef>
                <a:spcPts val="0"/>
              </a:spcBef>
              <a:spcAft>
                <a:spcPts val="0"/>
              </a:spcAft>
              <a:buClr>
                <a:schemeClr val="dk1"/>
              </a:buClr>
              <a:buSzPts val="4860"/>
              <a:buFont typeface="Calibri"/>
              <a:buNone/>
            </a:pPr>
            <a:r>
              <a:rPr lang="en-US" sz="3240"/>
              <a:t>16S Sequencing Output from </a:t>
            </a:r>
            <a:r>
              <a:rPr lang="en-US" sz="3240"/>
              <a:t>Dwiyanto et al, 2021, </a:t>
            </a:r>
            <a:endParaRPr sz="3240"/>
          </a:p>
          <a:p>
            <a:pPr indent="0" lvl="0" marL="0" rtl="0" algn="ctr">
              <a:lnSpc>
                <a:spcPct val="90000"/>
              </a:lnSpc>
              <a:spcBef>
                <a:spcPts val="0"/>
              </a:spcBef>
              <a:spcAft>
                <a:spcPts val="0"/>
              </a:spcAft>
              <a:buClr>
                <a:schemeClr val="dk1"/>
              </a:buClr>
              <a:buSzPts val="4860"/>
              <a:buFont typeface="Calibri"/>
              <a:buNone/>
            </a:pPr>
            <a:r>
              <a:rPr i="1" lang="en-US" sz="3240"/>
              <a:t>“Ethnicity influences the gut microbiota of individuals sharing a geographical location: a cross-sectional study from a middle-income country”</a:t>
            </a:r>
            <a:endParaRPr i="1" sz="3240"/>
          </a:p>
        </p:txBody>
      </p:sp>
      <p:sp>
        <p:nvSpPr>
          <p:cNvPr id="86" name="Google Shape;86;p1"/>
          <p:cNvSpPr txBox="1"/>
          <p:nvPr/>
        </p:nvSpPr>
        <p:spPr>
          <a:xfrm>
            <a:off x="5961450" y="4375825"/>
            <a:ext cx="2887500" cy="403200"/>
          </a:xfrm>
          <a:prstGeom prst="rect">
            <a:avLst/>
          </a:prstGeom>
          <a:solidFill>
            <a:schemeClr val="lt1"/>
          </a:solid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Calibri"/>
              <a:buNone/>
            </a:pPr>
            <a:r>
              <a:rPr b="0" i="0" lang="en-US" sz="2000" u="none" cap="none" strike="noStrike">
                <a:solidFill>
                  <a:schemeClr val="dk1"/>
                </a:solidFill>
                <a:latin typeface="Calibri"/>
                <a:ea typeface="Calibri"/>
                <a:cs typeface="Calibri"/>
                <a:sym typeface="Calibri"/>
              </a:rPr>
              <a:t>BIOMI6300 Project 2</a:t>
            </a:r>
            <a:endParaRPr b="0" i="0" sz="2000" u="none" cap="none" strike="noStrike">
              <a:solidFill>
                <a:schemeClr val="dk1"/>
              </a:solidFill>
              <a:latin typeface="Arial"/>
              <a:ea typeface="Arial"/>
              <a:cs typeface="Arial"/>
              <a:sym typeface="Arial"/>
            </a:endParaRPr>
          </a:p>
        </p:txBody>
      </p:sp>
      <p:sp>
        <p:nvSpPr>
          <p:cNvPr id="87" name="Google Shape;87;p1"/>
          <p:cNvSpPr txBox="1"/>
          <p:nvPr/>
        </p:nvSpPr>
        <p:spPr>
          <a:xfrm>
            <a:off x="8979450" y="4375825"/>
            <a:ext cx="2887500" cy="403200"/>
          </a:xfrm>
          <a:prstGeom prst="rect">
            <a:avLst/>
          </a:prstGeom>
          <a:solidFill>
            <a:schemeClr val="lt1"/>
          </a:solidFill>
          <a:ln>
            <a:noFill/>
          </a:ln>
        </p:spPr>
        <p:txBody>
          <a:bodyPr anchorCtr="0" anchor="b" bIns="45700" lIns="91425" spcFirstLastPara="1" rIns="91425" wrap="square" tIns="45700">
            <a:normAutofit/>
          </a:bodyPr>
          <a:lstStyle/>
          <a:p>
            <a:pPr indent="0" lvl="0" marL="0" marR="0" rtl="0" algn="ctr">
              <a:lnSpc>
                <a:spcPct val="90000"/>
              </a:lnSpc>
              <a:spcBef>
                <a:spcPts val="0"/>
              </a:spcBef>
              <a:spcAft>
                <a:spcPts val="0"/>
              </a:spcAft>
              <a:buClr>
                <a:schemeClr val="dk1"/>
              </a:buClr>
              <a:buSzPts val="3200"/>
              <a:buFont typeface="Calibri"/>
              <a:buNone/>
            </a:pPr>
            <a:r>
              <a:rPr b="0" i="0" lang="en-US" sz="2000" u="none" cap="none" strike="noStrike">
                <a:solidFill>
                  <a:schemeClr val="dk1"/>
                </a:solidFill>
                <a:latin typeface="Calibri"/>
                <a:ea typeface="Calibri"/>
                <a:cs typeface="Calibri"/>
                <a:sym typeface="Calibri"/>
              </a:rPr>
              <a:t>Luna Eresta Jaya</a:t>
            </a:r>
            <a:endParaRPr b="0" i="0" sz="2000" u="none" cap="none" strike="noStrike">
              <a:solidFill>
                <a:schemeClr val="dk1"/>
              </a:solidFill>
              <a:latin typeface="Arial"/>
              <a:ea typeface="Arial"/>
              <a:cs typeface="Arial"/>
              <a:sym typeface="Arial"/>
            </a:endParaRPr>
          </a:p>
        </p:txBody>
      </p:sp>
      <p:sp>
        <p:nvSpPr>
          <p:cNvPr id="88" name="Google Shape;88;p1"/>
          <p:cNvSpPr txBox="1"/>
          <p:nvPr/>
        </p:nvSpPr>
        <p:spPr>
          <a:xfrm>
            <a:off x="11183691" y="6643201"/>
            <a:ext cx="1008300" cy="214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(Redbus)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23ad83c4dbd_0_14"/>
          <p:cNvSpPr txBox="1"/>
          <p:nvPr>
            <p:ph type="title"/>
          </p:nvPr>
        </p:nvSpPr>
        <p:spPr>
          <a:xfrm>
            <a:off x="508850" y="447475"/>
            <a:ext cx="3648900" cy="228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Diversity Boxplots Across Ethnicities (Richness)</a:t>
            </a:r>
            <a:endParaRPr/>
          </a:p>
        </p:txBody>
      </p:sp>
      <p:sp>
        <p:nvSpPr>
          <p:cNvPr id="151" name="Google Shape;151;g23ad83c4dbd_0_14"/>
          <p:cNvSpPr txBox="1"/>
          <p:nvPr/>
        </p:nvSpPr>
        <p:spPr>
          <a:xfrm>
            <a:off x="508850" y="3338700"/>
            <a:ext cx="3783300" cy="19995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dk1"/>
                </a:solidFill>
                <a:latin typeface="Calibri"/>
                <a:ea typeface="Calibri"/>
                <a:cs typeface="Calibri"/>
                <a:sym typeface="Calibri"/>
              </a:rPr>
              <a:t>Notes:</a:t>
            </a:r>
            <a:endParaRPr b="0" i="0" sz="2300" u="none" cap="none" strike="noStrike">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Arial"/>
              <a:buChar char="•"/>
            </a:pPr>
            <a:r>
              <a:rPr b="0" i="0" lang="en-US" sz="2300" u="none" cap="none" strike="noStrike">
                <a:solidFill>
                  <a:schemeClr val="dk1"/>
                </a:solidFill>
                <a:latin typeface="Calibri"/>
                <a:ea typeface="Calibri"/>
                <a:cs typeface="Calibri"/>
                <a:sym typeface="Calibri"/>
              </a:rPr>
              <a:t>n = 12 </a:t>
            </a:r>
            <a:br>
              <a:rPr b="0" i="0" lang="en-US" sz="23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(3 Chinese, 3 Indian, 3 Malay, 3 Native)</a:t>
            </a:r>
            <a:endParaRPr sz="1600">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Arial"/>
              <a:buChar char="•"/>
            </a:pPr>
            <a:r>
              <a:rPr lang="en-US" sz="2300">
                <a:solidFill>
                  <a:schemeClr val="dk1"/>
                </a:solidFill>
                <a:latin typeface="Calibri"/>
                <a:ea typeface="Calibri"/>
                <a:cs typeface="Calibri"/>
                <a:sym typeface="Calibri"/>
              </a:rPr>
              <a:t>2 points below 500 sequences removed in subsequent analysis</a:t>
            </a:r>
            <a:endParaRPr sz="1600">
              <a:solidFill>
                <a:schemeClr val="dk1"/>
              </a:solidFill>
              <a:latin typeface="Calibri"/>
              <a:ea typeface="Calibri"/>
              <a:cs typeface="Calibri"/>
              <a:sym typeface="Calibri"/>
            </a:endParaRPr>
          </a:p>
        </p:txBody>
      </p:sp>
      <p:pic>
        <p:nvPicPr>
          <p:cNvPr id="152" name="Google Shape;152;g23ad83c4dbd_0_14"/>
          <p:cNvPicPr preferRelativeResize="0"/>
          <p:nvPr/>
        </p:nvPicPr>
        <p:blipFill>
          <a:blip r:embed="rId3">
            <a:alphaModFix/>
          </a:blip>
          <a:stretch>
            <a:fillRect/>
          </a:stretch>
        </p:blipFill>
        <p:spPr>
          <a:xfrm>
            <a:off x="6521475" y="326600"/>
            <a:ext cx="5670524" cy="3293799"/>
          </a:xfrm>
          <a:prstGeom prst="rect">
            <a:avLst/>
          </a:prstGeom>
          <a:noFill/>
          <a:ln>
            <a:noFill/>
          </a:ln>
        </p:spPr>
      </p:pic>
      <p:pic>
        <p:nvPicPr>
          <p:cNvPr id="153" name="Google Shape;153;g23ad83c4dbd_0_14"/>
          <p:cNvPicPr preferRelativeResize="0"/>
          <p:nvPr/>
        </p:nvPicPr>
        <p:blipFill>
          <a:blip r:embed="rId4">
            <a:alphaModFix/>
          </a:blip>
          <a:stretch>
            <a:fillRect/>
          </a:stretch>
        </p:blipFill>
        <p:spPr>
          <a:xfrm>
            <a:off x="6457925" y="3620400"/>
            <a:ext cx="5670526" cy="3237600"/>
          </a:xfrm>
          <a:prstGeom prst="rect">
            <a:avLst/>
          </a:prstGeom>
          <a:noFill/>
          <a:ln>
            <a:noFill/>
          </a:ln>
        </p:spPr>
      </p:pic>
      <p:sp>
        <p:nvSpPr>
          <p:cNvPr id="154" name="Google Shape;154;g23ad83c4dbd_0_14"/>
          <p:cNvSpPr txBox="1"/>
          <p:nvPr/>
        </p:nvSpPr>
        <p:spPr>
          <a:xfrm>
            <a:off x="8568000" y="-55925"/>
            <a:ext cx="1913700" cy="5034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lang="en-US" sz="2300">
                <a:solidFill>
                  <a:schemeClr val="dk1"/>
                </a:solidFill>
                <a:latin typeface="Calibri"/>
                <a:ea typeface="Calibri"/>
                <a:cs typeface="Calibri"/>
                <a:sym typeface="Calibri"/>
              </a:rPr>
              <a:t>Hill q value</a:t>
            </a:r>
            <a:endParaRPr sz="1600">
              <a:solidFill>
                <a:schemeClr val="dk1"/>
              </a:solidFill>
              <a:latin typeface="Calibri"/>
              <a:ea typeface="Calibri"/>
              <a:cs typeface="Calibri"/>
              <a:sym typeface="Calibri"/>
            </a:endParaRPr>
          </a:p>
        </p:txBody>
      </p:sp>
      <p:sp>
        <p:nvSpPr>
          <p:cNvPr id="155" name="Google Shape;155;g23ad83c4dbd_0_14"/>
          <p:cNvSpPr txBox="1"/>
          <p:nvPr/>
        </p:nvSpPr>
        <p:spPr>
          <a:xfrm>
            <a:off x="4861025" y="4514525"/>
            <a:ext cx="1596900" cy="109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None/>
            </a:pPr>
            <a:r>
              <a:rPr lang="en-US" sz="2200">
                <a:solidFill>
                  <a:schemeClr val="dk1"/>
                </a:solidFill>
                <a:latin typeface="Calibri"/>
                <a:ea typeface="Calibri"/>
                <a:cs typeface="Calibri"/>
                <a:sym typeface="Calibri"/>
              </a:rPr>
              <a:t>Zoomed version of top figure</a:t>
            </a:r>
            <a:endParaRPr sz="2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0"/>
          <p:cNvSpPr txBox="1"/>
          <p:nvPr>
            <p:ph type="title"/>
          </p:nvPr>
        </p:nvSpPr>
        <p:spPr>
          <a:xfrm>
            <a:off x="508850" y="447475"/>
            <a:ext cx="3648900" cy="228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Diversity Boxplots Across Ethnicities (Shannon Index)</a:t>
            </a:r>
            <a:endParaRPr/>
          </a:p>
        </p:txBody>
      </p:sp>
      <p:pic>
        <p:nvPicPr>
          <p:cNvPr id="161" name="Google Shape;161;p10"/>
          <p:cNvPicPr preferRelativeResize="0"/>
          <p:nvPr>
            <p:ph idx="1" type="body"/>
          </p:nvPr>
        </p:nvPicPr>
        <p:blipFill rotWithShape="1">
          <a:blip r:embed="rId3">
            <a:alphaModFix/>
          </a:blip>
          <a:srcRect b="0" l="0" r="0" t="0"/>
          <a:stretch/>
        </p:blipFill>
        <p:spPr>
          <a:xfrm>
            <a:off x="4487101" y="0"/>
            <a:ext cx="7630800" cy="3338700"/>
          </a:xfrm>
          <a:prstGeom prst="rect">
            <a:avLst/>
          </a:prstGeom>
          <a:noFill/>
          <a:ln cap="flat" cmpd="sng" w="28575">
            <a:solidFill>
              <a:srgbClr val="000000"/>
            </a:solidFill>
            <a:prstDash val="solid"/>
            <a:round/>
            <a:headEnd len="sm" w="sm" type="none"/>
            <a:tailEnd len="sm" w="sm" type="none"/>
          </a:ln>
        </p:spPr>
      </p:pic>
      <p:pic>
        <p:nvPicPr>
          <p:cNvPr id="162" name="Google Shape;162;p10"/>
          <p:cNvPicPr preferRelativeResize="0"/>
          <p:nvPr/>
        </p:nvPicPr>
        <p:blipFill rotWithShape="1">
          <a:blip r:embed="rId4">
            <a:alphaModFix/>
          </a:blip>
          <a:srcRect b="0" l="0" r="0" t="0"/>
          <a:stretch/>
        </p:blipFill>
        <p:spPr>
          <a:xfrm>
            <a:off x="4487100" y="3519447"/>
            <a:ext cx="7630980" cy="3338554"/>
          </a:xfrm>
          <a:prstGeom prst="rect">
            <a:avLst/>
          </a:prstGeom>
          <a:noFill/>
          <a:ln cap="flat" cmpd="sng" w="28575">
            <a:solidFill>
              <a:srgbClr val="000000"/>
            </a:solidFill>
            <a:prstDash val="solid"/>
            <a:round/>
            <a:headEnd len="sm" w="sm" type="none"/>
            <a:tailEnd len="sm" w="sm" type="none"/>
          </a:ln>
        </p:spPr>
      </p:pic>
      <p:sp>
        <p:nvSpPr>
          <p:cNvPr id="163" name="Google Shape;163;p10"/>
          <p:cNvSpPr txBox="1"/>
          <p:nvPr/>
        </p:nvSpPr>
        <p:spPr>
          <a:xfrm>
            <a:off x="508850" y="3338700"/>
            <a:ext cx="3000000" cy="202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dk1"/>
                </a:solidFill>
                <a:latin typeface="Calibri"/>
                <a:ea typeface="Calibri"/>
                <a:cs typeface="Calibri"/>
                <a:sym typeface="Calibri"/>
              </a:rPr>
              <a:t>Notes:</a:t>
            </a:r>
            <a:endParaRPr b="0" i="0" sz="2300" u="none" cap="none" strike="noStrike">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Arial"/>
              <a:buChar char="•"/>
            </a:pPr>
            <a:r>
              <a:rPr b="0" i="0" lang="en-US" sz="2300" u="none" cap="none" strike="noStrike">
                <a:solidFill>
                  <a:schemeClr val="dk1"/>
                </a:solidFill>
                <a:latin typeface="Calibri"/>
                <a:ea typeface="Calibri"/>
                <a:cs typeface="Calibri"/>
                <a:sym typeface="Calibri"/>
              </a:rPr>
              <a:t>[Top] n = 12 </a:t>
            </a:r>
            <a:br>
              <a:rPr b="0" i="0" lang="en-US" sz="23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(3 Chinese, 3 Indian, 3 Malay, 3 Native)</a:t>
            </a:r>
            <a:endParaRPr b="0" i="0" sz="1600" u="none" cap="none" strike="noStrike">
              <a:solidFill>
                <a:schemeClr val="dk1"/>
              </a:solidFill>
              <a:latin typeface="Calibri"/>
              <a:ea typeface="Calibri"/>
              <a:cs typeface="Calibri"/>
              <a:sym typeface="Calibri"/>
            </a:endParaRPr>
          </a:p>
          <a:p>
            <a:pPr indent="-228600" lvl="0" marL="228600" marR="0" rtl="0" algn="l">
              <a:lnSpc>
                <a:spcPct val="90000"/>
              </a:lnSpc>
              <a:spcBef>
                <a:spcPts val="0"/>
              </a:spcBef>
              <a:spcAft>
                <a:spcPts val="0"/>
              </a:spcAft>
              <a:buClr>
                <a:schemeClr val="dk1"/>
              </a:buClr>
              <a:buSzPts val="2200"/>
              <a:buFont typeface="Arial"/>
              <a:buChar char="•"/>
            </a:pPr>
            <a:r>
              <a:rPr b="0" i="0" lang="en-US" sz="2300" u="none" cap="none" strike="noStrike">
                <a:solidFill>
                  <a:schemeClr val="dk1"/>
                </a:solidFill>
                <a:latin typeface="Calibri"/>
                <a:ea typeface="Calibri"/>
                <a:cs typeface="Calibri"/>
                <a:sym typeface="Calibri"/>
              </a:rPr>
              <a:t>[Bottom] n = 10 </a:t>
            </a:r>
            <a:br>
              <a:rPr b="0" i="0" lang="en-US" sz="23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(2 Chinese, 3 Indian, 2 Malay, 3 Native)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23ad83c4dbd_0_0"/>
          <p:cNvSpPr txBox="1"/>
          <p:nvPr>
            <p:ph type="title"/>
          </p:nvPr>
        </p:nvSpPr>
        <p:spPr>
          <a:xfrm>
            <a:off x="508850" y="447475"/>
            <a:ext cx="3648900" cy="2280600"/>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00000"/>
              <a:buFont typeface="Calibri"/>
              <a:buNone/>
            </a:pPr>
            <a:r>
              <a:rPr lang="en-US"/>
              <a:t>Diversity Boxplots Across Ethnicities (Richness)</a:t>
            </a:r>
            <a:endParaRPr/>
          </a:p>
        </p:txBody>
      </p:sp>
      <p:sp>
        <p:nvSpPr>
          <p:cNvPr id="169" name="Google Shape;169;g23ad83c4dbd_0_0"/>
          <p:cNvSpPr txBox="1"/>
          <p:nvPr/>
        </p:nvSpPr>
        <p:spPr>
          <a:xfrm>
            <a:off x="508850" y="3338700"/>
            <a:ext cx="3000000" cy="202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dk1"/>
                </a:solidFill>
                <a:latin typeface="Calibri"/>
                <a:ea typeface="Calibri"/>
                <a:cs typeface="Calibri"/>
                <a:sym typeface="Calibri"/>
              </a:rPr>
              <a:t>Notes:</a:t>
            </a:r>
            <a:endParaRPr b="0" i="0" sz="2300" u="none" cap="none" strike="noStrike">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Arial"/>
              <a:buChar char="•"/>
            </a:pPr>
            <a:r>
              <a:rPr b="0" i="0" lang="en-US" sz="2300" u="none" cap="none" strike="noStrike">
                <a:solidFill>
                  <a:schemeClr val="dk1"/>
                </a:solidFill>
                <a:latin typeface="Calibri"/>
                <a:ea typeface="Calibri"/>
                <a:cs typeface="Calibri"/>
                <a:sym typeface="Calibri"/>
              </a:rPr>
              <a:t>[Top] n = 12 </a:t>
            </a:r>
            <a:br>
              <a:rPr b="0" i="0" lang="en-US" sz="23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(3 Chinese, 3 Indian, 3 Malay, 3 Native)</a:t>
            </a:r>
            <a:endParaRPr b="0" i="0" sz="1600" u="none" cap="none" strike="noStrike">
              <a:solidFill>
                <a:schemeClr val="dk1"/>
              </a:solidFill>
              <a:latin typeface="Calibri"/>
              <a:ea typeface="Calibri"/>
              <a:cs typeface="Calibri"/>
              <a:sym typeface="Calibri"/>
            </a:endParaRPr>
          </a:p>
          <a:p>
            <a:pPr indent="-228600" lvl="0" marL="228600" marR="0" rtl="0" algn="l">
              <a:lnSpc>
                <a:spcPct val="90000"/>
              </a:lnSpc>
              <a:spcBef>
                <a:spcPts val="0"/>
              </a:spcBef>
              <a:spcAft>
                <a:spcPts val="0"/>
              </a:spcAft>
              <a:buClr>
                <a:schemeClr val="dk1"/>
              </a:buClr>
              <a:buSzPts val="2200"/>
              <a:buFont typeface="Arial"/>
              <a:buChar char="•"/>
            </a:pPr>
            <a:r>
              <a:rPr b="0" i="0" lang="en-US" sz="2300" u="none" cap="none" strike="noStrike">
                <a:solidFill>
                  <a:schemeClr val="dk1"/>
                </a:solidFill>
                <a:latin typeface="Calibri"/>
                <a:ea typeface="Calibri"/>
                <a:cs typeface="Calibri"/>
                <a:sym typeface="Calibri"/>
              </a:rPr>
              <a:t>[Bottom] n = 10 </a:t>
            </a:r>
            <a:br>
              <a:rPr b="0" i="0" lang="en-US" sz="23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(2 Chinese, 3 Indian, 2 Malay, 3 Native)</a:t>
            </a:r>
            <a:endParaRPr sz="1600">
              <a:solidFill>
                <a:schemeClr val="dk1"/>
              </a:solidFill>
              <a:latin typeface="Calibri"/>
              <a:ea typeface="Calibri"/>
              <a:cs typeface="Calibri"/>
              <a:sym typeface="Calibri"/>
            </a:endParaRPr>
          </a:p>
        </p:txBody>
      </p:sp>
      <p:pic>
        <p:nvPicPr>
          <p:cNvPr id="170" name="Google Shape;170;g23ad83c4dbd_0_0"/>
          <p:cNvPicPr preferRelativeResize="0"/>
          <p:nvPr/>
        </p:nvPicPr>
        <p:blipFill>
          <a:blip r:embed="rId3">
            <a:alphaModFix/>
          </a:blip>
          <a:stretch>
            <a:fillRect/>
          </a:stretch>
        </p:blipFill>
        <p:spPr>
          <a:xfrm>
            <a:off x="4354297" y="3428997"/>
            <a:ext cx="7837696" cy="3429003"/>
          </a:xfrm>
          <a:prstGeom prst="rect">
            <a:avLst/>
          </a:prstGeom>
          <a:noFill/>
          <a:ln cap="flat" cmpd="sng" w="28575">
            <a:solidFill>
              <a:schemeClr val="dk2"/>
            </a:solidFill>
            <a:prstDash val="solid"/>
            <a:round/>
            <a:headEnd len="sm" w="sm" type="none"/>
            <a:tailEnd len="sm" w="sm" type="none"/>
          </a:ln>
        </p:spPr>
      </p:pic>
      <p:pic>
        <p:nvPicPr>
          <p:cNvPr id="171" name="Google Shape;171;g23ad83c4dbd_0_0"/>
          <p:cNvPicPr preferRelativeResize="0"/>
          <p:nvPr/>
        </p:nvPicPr>
        <p:blipFill>
          <a:blip r:embed="rId4">
            <a:alphaModFix/>
          </a:blip>
          <a:stretch>
            <a:fillRect/>
          </a:stretch>
        </p:blipFill>
        <p:spPr>
          <a:xfrm>
            <a:off x="4354306" y="0"/>
            <a:ext cx="7837696" cy="3429003"/>
          </a:xfrm>
          <a:prstGeom prst="rect">
            <a:avLst/>
          </a:prstGeom>
          <a:noFill/>
          <a:ln cap="flat" cmpd="sng" w="2857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1"/>
          <p:cNvPicPr preferRelativeResize="0"/>
          <p:nvPr/>
        </p:nvPicPr>
        <p:blipFill rotWithShape="1">
          <a:blip r:embed="rId3">
            <a:alphaModFix/>
          </a:blip>
          <a:srcRect b="0" l="0" r="0" t="0"/>
          <a:stretch/>
        </p:blipFill>
        <p:spPr>
          <a:xfrm>
            <a:off x="2201833" y="0"/>
            <a:ext cx="7788333"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A group of people wearing colorful clothing&#10;&#10;Description automatically generated with low confidence" id="93" name="Google Shape;93;p2"/>
          <p:cNvPicPr preferRelativeResize="0"/>
          <p:nvPr/>
        </p:nvPicPr>
        <p:blipFill rotWithShape="1">
          <a:blip r:embed="rId3">
            <a:alphaModFix/>
          </a:blip>
          <a:srcRect b="0" l="44830" r="0" t="0"/>
          <a:stretch/>
        </p:blipFill>
        <p:spPr>
          <a:xfrm>
            <a:off x="6522100" y="0"/>
            <a:ext cx="5669901" cy="6858001"/>
          </a:xfrm>
          <a:prstGeom prst="rect">
            <a:avLst/>
          </a:prstGeom>
          <a:noFill/>
          <a:ln>
            <a:noFill/>
          </a:ln>
        </p:spPr>
      </p:pic>
      <p:sp>
        <p:nvSpPr>
          <p:cNvPr id="94" name="Google Shape;94;p2"/>
          <p:cNvSpPr txBox="1"/>
          <p:nvPr/>
        </p:nvSpPr>
        <p:spPr>
          <a:xfrm>
            <a:off x="11214291" y="6643076"/>
            <a:ext cx="1008300" cy="2148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dk1"/>
              </a:buClr>
              <a:buSzPts val="1200"/>
              <a:buFont typeface="Arial"/>
              <a:buNone/>
            </a:pPr>
            <a:r>
              <a:rPr b="0" i="0" lang="en-US" sz="1200" u="none" cap="none" strike="noStrike">
                <a:solidFill>
                  <a:schemeClr val="dk1"/>
                </a:solidFill>
                <a:latin typeface="Calibri"/>
                <a:ea typeface="Calibri"/>
                <a:cs typeface="Calibri"/>
                <a:sym typeface="Calibri"/>
              </a:rPr>
              <a:t>(World Atlas)</a:t>
            </a:r>
            <a:endParaRPr b="0" i="0" sz="1400" u="none" cap="none" strike="noStrike">
              <a:solidFill>
                <a:srgbClr val="000000"/>
              </a:solidFill>
              <a:latin typeface="Arial"/>
              <a:ea typeface="Arial"/>
              <a:cs typeface="Arial"/>
              <a:sym typeface="Arial"/>
            </a:endParaRPr>
          </a:p>
        </p:txBody>
      </p:sp>
      <p:sp>
        <p:nvSpPr>
          <p:cNvPr id="95" name="Google Shape;95;p2"/>
          <p:cNvSpPr txBox="1"/>
          <p:nvPr>
            <p:ph idx="1" type="body"/>
          </p:nvPr>
        </p:nvSpPr>
        <p:spPr>
          <a:xfrm>
            <a:off x="494800" y="1449925"/>
            <a:ext cx="5836500" cy="4806900"/>
          </a:xfrm>
          <a:prstGeom prst="rect">
            <a:avLst/>
          </a:prstGeom>
          <a:noFill/>
          <a:ln>
            <a:noFill/>
          </a:ln>
        </p:spPr>
        <p:txBody>
          <a:bodyPr anchorCtr="0" anchor="t" bIns="45700" lIns="91425" spcFirstLastPara="1" rIns="91425" wrap="square" tIns="45700">
            <a:normAutofit fontScale="92500" lnSpcReduction="10000"/>
          </a:bodyPr>
          <a:lstStyle/>
          <a:p>
            <a:pPr indent="-153590" lvl="0" marL="228600" rtl="0" algn="l">
              <a:lnSpc>
                <a:spcPct val="90000"/>
              </a:lnSpc>
              <a:spcBef>
                <a:spcPts val="0"/>
              </a:spcBef>
              <a:spcAft>
                <a:spcPts val="0"/>
              </a:spcAft>
              <a:buClr>
                <a:schemeClr val="dk1"/>
              </a:buClr>
              <a:buSzPct val="62500"/>
              <a:buChar char="•"/>
            </a:pPr>
            <a:r>
              <a:rPr lang="en-US"/>
              <a:t>Johor, Malaysia: a melting pot of culture!</a:t>
            </a:r>
            <a:endParaRPr/>
          </a:p>
          <a:p>
            <a:pPr indent="-278765" lvl="1" marL="685800" rtl="0" algn="l">
              <a:lnSpc>
                <a:spcPct val="90000"/>
              </a:lnSpc>
              <a:spcBef>
                <a:spcPts val="0"/>
              </a:spcBef>
              <a:spcAft>
                <a:spcPts val="0"/>
              </a:spcAft>
              <a:buClr>
                <a:schemeClr val="dk1"/>
              </a:buClr>
              <a:buSzPct val="116665"/>
              <a:buChar char="•"/>
            </a:pPr>
            <a:r>
              <a:rPr lang="en-US"/>
              <a:t>Asian, multi-ethnic, middle-income country</a:t>
            </a:r>
            <a:endParaRPr/>
          </a:p>
          <a:p>
            <a:pPr indent="-278765" lvl="1" marL="685800" rtl="0" algn="l">
              <a:lnSpc>
                <a:spcPct val="90000"/>
              </a:lnSpc>
              <a:spcBef>
                <a:spcPts val="0"/>
              </a:spcBef>
              <a:spcAft>
                <a:spcPts val="0"/>
              </a:spcAft>
              <a:buClr>
                <a:schemeClr val="dk1"/>
              </a:buClr>
              <a:buSzPct val="116665"/>
              <a:buChar char="•"/>
            </a:pPr>
            <a:r>
              <a:rPr lang="en-US"/>
              <a:t>Long-standing history of cohabitation</a:t>
            </a:r>
            <a:endParaRPr/>
          </a:p>
          <a:p>
            <a:pPr indent="0" lvl="0" marL="228600" rtl="0" algn="l">
              <a:lnSpc>
                <a:spcPct val="90000"/>
              </a:lnSpc>
              <a:spcBef>
                <a:spcPts val="0"/>
              </a:spcBef>
              <a:spcAft>
                <a:spcPts val="0"/>
              </a:spcAft>
              <a:buSzPct val="69498"/>
              <a:buNone/>
            </a:pPr>
            <a:r>
              <a:t/>
            </a:r>
            <a:endParaRPr/>
          </a:p>
          <a:p>
            <a:pPr indent="-153590" lvl="0" marL="228600" rtl="0" algn="l">
              <a:lnSpc>
                <a:spcPct val="90000"/>
              </a:lnSpc>
              <a:spcBef>
                <a:spcPts val="0"/>
              </a:spcBef>
              <a:spcAft>
                <a:spcPts val="0"/>
              </a:spcAft>
              <a:buClr>
                <a:schemeClr val="dk1"/>
              </a:buClr>
              <a:buSzPct val="62500"/>
              <a:buChar char="•"/>
            </a:pPr>
            <a:r>
              <a:rPr lang="en-US"/>
              <a:t>16S Sequencing of human stool samples from:</a:t>
            </a:r>
            <a:endParaRPr/>
          </a:p>
          <a:p>
            <a:pPr indent="-278765" lvl="1" marL="685800" rtl="0" algn="l">
              <a:lnSpc>
                <a:spcPct val="90000"/>
              </a:lnSpc>
              <a:spcBef>
                <a:spcPts val="0"/>
              </a:spcBef>
              <a:spcAft>
                <a:spcPts val="0"/>
              </a:spcAft>
              <a:buSzPct val="116665"/>
              <a:buChar char="•"/>
            </a:pPr>
            <a:r>
              <a:rPr lang="en-US"/>
              <a:t>46 Malay → 3 analyzed (2 in final figures)</a:t>
            </a:r>
            <a:endParaRPr/>
          </a:p>
          <a:p>
            <a:pPr indent="-278765" lvl="1" marL="685800" rtl="0" algn="l">
              <a:lnSpc>
                <a:spcPct val="90000"/>
              </a:lnSpc>
              <a:spcBef>
                <a:spcPts val="0"/>
              </a:spcBef>
              <a:spcAft>
                <a:spcPts val="0"/>
              </a:spcAft>
              <a:buSzPct val="116665"/>
              <a:buChar char="•"/>
            </a:pPr>
            <a:r>
              <a:rPr lang="en-US"/>
              <a:t>65 Chinese → 3 analyzed  (2 in final figures)</a:t>
            </a:r>
            <a:endParaRPr/>
          </a:p>
          <a:p>
            <a:pPr indent="-278765" lvl="1" marL="685800" rtl="0" algn="l">
              <a:lnSpc>
                <a:spcPct val="90000"/>
              </a:lnSpc>
              <a:spcBef>
                <a:spcPts val="0"/>
              </a:spcBef>
              <a:spcAft>
                <a:spcPts val="0"/>
              </a:spcAft>
              <a:buSzPct val="116665"/>
              <a:buChar char="•"/>
            </a:pPr>
            <a:r>
              <a:rPr lang="en-US"/>
              <a:t>49 Indian → 3 analyzed</a:t>
            </a:r>
            <a:endParaRPr/>
          </a:p>
          <a:p>
            <a:pPr indent="-278765" lvl="1" marL="685800" rtl="0" algn="l">
              <a:lnSpc>
                <a:spcPct val="90000"/>
              </a:lnSpc>
              <a:spcBef>
                <a:spcPts val="0"/>
              </a:spcBef>
              <a:spcAft>
                <a:spcPts val="0"/>
              </a:spcAft>
              <a:buSzPct val="116665"/>
              <a:buChar char="•"/>
            </a:pPr>
            <a:r>
              <a:rPr lang="en-US"/>
              <a:t>54 Native → 3 analyzed</a:t>
            </a:r>
            <a:endParaRPr/>
          </a:p>
          <a:p>
            <a:pPr indent="0" lvl="0" marL="685800" rtl="0" algn="l">
              <a:lnSpc>
                <a:spcPct val="90000"/>
              </a:lnSpc>
              <a:spcBef>
                <a:spcPts val="0"/>
              </a:spcBef>
              <a:spcAft>
                <a:spcPts val="0"/>
              </a:spcAft>
              <a:buSzPct val="69498"/>
              <a:buNone/>
            </a:pPr>
            <a:r>
              <a:t/>
            </a:r>
            <a:endParaRPr/>
          </a:p>
          <a:p>
            <a:pPr indent="-153590" lvl="0" marL="228600" rtl="0" algn="l">
              <a:lnSpc>
                <a:spcPct val="90000"/>
              </a:lnSpc>
              <a:spcBef>
                <a:spcPts val="0"/>
              </a:spcBef>
              <a:spcAft>
                <a:spcPts val="0"/>
              </a:spcAft>
              <a:buSzPct val="62500"/>
              <a:buChar char="•"/>
            </a:pPr>
            <a:r>
              <a:rPr lang="en-US"/>
              <a:t>Compared diet, lifestyle, medical history</a:t>
            </a:r>
            <a:endParaRPr/>
          </a:p>
          <a:p>
            <a:pPr indent="-220026" lvl="1" marL="685800" rtl="0" algn="l">
              <a:lnSpc>
                <a:spcPct val="90000"/>
              </a:lnSpc>
              <a:spcBef>
                <a:spcPts val="0"/>
              </a:spcBef>
              <a:spcAft>
                <a:spcPts val="0"/>
              </a:spcAft>
              <a:buSzPct val="75000"/>
              <a:buChar char="•"/>
            </a:pPr>
            <a:r>
              <a:rPr lang="en-US"/>
              <a:t>Incomplete metadata available → only habitation (subdistrict) and sex used here</a:t>
            </a:r>
            <a:endParaRPr/>
          </a:p>
        </p:txBody>
      </p:sp>
      <p:sp>
        <p:nvSpPr>
          <p:cNvPr id="96" name="Google Shape;96;p2"/>
          <p:cNvSpPr txBox="1"/>
          <p:nvPr>
            <p:ph type="title"/>
          </p:nvPr>
        </p:nvSpPr>
        <p:spPr>
          <a:xfrm>
            <a:off x="494800" y="241875"/>
            <a:ext cx="5423400" cy="1066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Background of Data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Question and Hypothesis</a:t>
            </a:r>
            <a:endParaRPr/>
          </a:p>
        </p:txBody>
      </p:sp>
      <p:sp>
        <p:nvSpPr>
          <p:cNvPr id="102" name="Google Shape;102;p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215900" lvl="0" marL="228600" rtl="0" algn="l">
              <a:lnSpc>
                <a:spcPct val="90000"/>
              </a:lnSpc>
              <a:spcBef>
                <a:spcPts val="0"/>
              </a:spcBef>
              <a:spcAft>
                <a:spcPts val="0"/>
              </a:spcAft>
              <a:buClr>
                <a:schemeClr val="dk1"/>
              </a:buClr>
              <a:buSzPts val="2600"/>
              <a:buChar char="•"/>
            </a:pPr>
            <a:r>
              <a:rPr b="1" lang="en-US" sz="2600"/>
              <a:t>Question:</a:t>
            </a:r>
            <a:endParaRPr b="1" sz="2600"/>
          </a:p>
          <a:p>
            <a:pPr indent="-279400" lvl="1" marL="685800" rtl="0" algn="l">
              <a:lnSpc>
                <a:spcPct val="90000"/>
              </a:lnSpc>
              <a:spcBef>
                <a:spcPts val="0"/>
              </a:spcBef>
              <a:spcAft>
                <a:spcPts val="0"/>
              </a:spcAft>
              <a:buSzPts val="2600"/>
              <a:buChar char="•"/>
            </a:pPr>
            <a:r>
              <a:rPr lang="en-US" sz="2600"/>
              <a:t>Do different </a:t>
            </a:r>
            <a:r>
              <a:rPr lang="en-US" sz="2600" u="sng"/>
              <a:t>ethnicities</a:t>
            </a:r>
            <a:r>
              <a:rPr lang="en-US" sz="2600"/>
              <a:t> have different microbiome profiles, after </a:t>
            </a:r>
            <a:r>
              <a:rPr lang="en-US" sz="2600" u="sng"/>
              <a:t>controlling for other demographic factors</a:t>
            </a:r>
            <a:r>
              <a:rPr lang="en-US" sz="2600"/>
              <a:t>?</a:t>
            </a:r>
            <a:endParaRPr sz="2600"/>
          </a:p>
          <a:p>
            <a:pPr indent="0" lvl="0" marL="228600" rtl="0" algn="l">
              <a:lnSpc>
                <a:spcPct val="90000"/>
              </a:lnSpc>
              <a:spcBef>
                <a:spcPts val="0"/>
              </a:spcBef>
              <a:spcAft>
                <a:spcPts val="0"/>
              </a:spcAft>
              <a:buSzPts val="1800"/>
              <a:buNone/>
            </a:pPr>
            <a:r>
              <a:t/>
            </a:r>
            <a:endParaRPr sz="2600"/>
          </a:p>
          <a:p>
            <a:pPr indent="0" lvl="0" marL="228600" rtl="0" algn="l">
              <a:lnSpc>
                <a:spcPct val="90000"/>
              </a:lnSpc>
              <a:spcBef>
                <a:spcPts val="0"/>
              </a:spcBef>
              <a:spcAft>
                <a:spcPts val="0"/>
              </a:spcAft>
              <a:buSzPts val="1800"/>
              <a:buNone/>
            </a:pPr>
            <a:r>
              <a:t/>
            </a:r>
            <a:endParaRPr sz="2600"/>
          </a:p>
          <a:p>
            <a:pPr indent="-215900" lvl="0" marL="228600" rtl="0" algn="l">
              <a:lnSpc>
                <a:spcPct val="90000"/>
              </a:lnSpc>
              <a:spcBef>
                <a:spcPts val="0"/>
              </a:spcBef>
              <a:spcAft>
                <a:spcPts val="0"/>
              </a:spcAft>
              <a:buClr>
                <a:schemeClr val="dk1"/>
              </a:buClr>
              <a:buSzPts val="2600"/>
              <a:buChar char="•"/>
            </a:pPr>
            <a:r>
              <a:rPr b="1" lang="en-US" sz="2600"/>
              <a:t>Hypothesis:</a:t>
            </a:r>
            <a:endParaRPr b="1" sz="2600"/>
          </a:p>
          <a:p>
            <a:pPr indent="-241300" lvl="1" marL="685800" rtl="0" algn="l">
              <a:lnSpc>
                <a:spcPct val="90000"/>
              </a:lnSpc>
              <a:spcBef>
                <a:spcPts val="500"/>
              </a:spcBef>
              <a:spcAft>
                <a:spcPts val="0"/>
              </a:spcAft>
              <a:buClr>
                <a:schemeClr val="dk1"/>
              </a:buClr>
              <a:buSzPts val="2600"/>
              <a:buChar char="•"/>
            </a:pPr>
            <a:r>
              <a:rPr lang="en-US" sz="2600" u="sng"/>
              <a:t>Ethnicity exhibited the largest effect</a:t>
            </a:r>
            <a:r>
              <a:rPr lang="en-US" sz="2600"/>
              <a:t> size across participants, which is retained after controlling for all other variables</a:t>
            </a:r>
            <a:endParaRPr sz="2600"/>
          </a:p>
          <a:p>
            <a:pPr indent="-241300" lvl="1" marL="685800" rtl="0" algn="l">
              <a:lnSpc>
                <a:spcPct val="90000"/>
              </a:lnSpc>
              <a:spcBef>
                <a:spcPts val="500"/>
              </a:spcBef>
              <a:spcAft>
                <a:spcPts val="0"/>
              </a:spcAft>
              <a:buSzPts val="2600"/>
              <a:buChar char="•"/>
            </a:pPr>
            <a:r>
              <a:rPr lang="en-US" sz="2600"/>
              <a:t>The </a:t>
            </a:r>
            <a:r>
              <a:rPr lang="en-US" sz="2600" u="sng"/>
              <a:t>Chinese</a:t>
            </a:r>
            <a:r>
              <a:rPr lang="en-US" sz="2600"/>
              <a:t> ethnic group will have a high proportion of </a:t>
            </a:r>
            <a:r>
              <a:rPr i="1" lang="en-US" sz="2600"/>
              <a:t>Bifidobacteria</a:t>
            </a:r>
            <a:r>
              <a:rPr lang="en-US" sz="2600"/>
              <a:t>, while the </a:t>
            </a:r>
            <a:r>
              <a:rPr lang="en-US" sz="2600" u="sng"/>
              <a:t>Indian</a:t>
            </a:r>
            <a:r>
              <a:rPr lang="en-US" sz="2600"/>
              <a:t> ethnic group will have a high proportion of </a:t>
            </a:r>
            <a:r>
              <a:rPr i="1" lang="en-US" sz="2600"/>
              <a:t>Prevotella</a:t>
            </a:r>
            <a:endParaRPr i="1" sz="26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0" y="64800"/>
            <a:ext cx="10515600" cy="103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PCoA Plot (Scaled Bray-Curtis)</a:t>
            </a:r>
            <a:endParaRPr/>
          </a:p>
        </p:txBody>
      </p:sp>
      <p:pic>
        <p:nvPicPr>
          <p:cNvPr id="108" name="Google Shape;108;p4"/>
          <p:cNvPicPr preferRelativeResize="0"/>
          <p:nvPr>
            <p:ph idx="1" type="body"/>
          </p:nvPr>
        </p:nvPicPr>
        <p:blipFill rotWithShape="1">
          <a:blip r:embed="rId3">
            <a:alphaModFix/>
          </a:blip>
          <a:srcRect b="0" l="0" r="0" t="0"/>
          <a:stretch/>
        </p:blipFill>
        <p:spPr>
          <a:xfrm>
            <a:off x="0" y="1098675"/>
            <a:ext cx="8639400" cy="5759400"/>
          </a:xfrm>
          <a:prstGeom prst="rect">
            <a:avLst/>
          </a:prstGeom>
          <a:noFill/>
          <a:ln>
            <a:noFill/>
          </a:ln>
        </p:spPr>
      </p:pic>
      <p:sp>
        <p:nvSpPr>
          <p:cNvPr id="109" name="Google Shape;109;p4"/>
          <p:cNvSpPr/>
          <p:nvPr/>
        </p:nvSpPr>
        <p:spPr>
          <a:xfrm>
            <a:off x="5275" y="1104650"/>
            <a:ext cx="4234800" cy="28821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4"/>
          <p:cNvSpPr txBox="1"/>
          <p:nvPr/>
        </p:nvSpPr>
        <p:spPr>
          <a:xfrm>
            <a:off x="8921850" y="1274775"/>
            <a:ext cx="3270000" cy="4132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9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Separation observed between Chinese vs. others on Axis.1</a:t>
            </a:r>
            <a:endParaRPr b="0" i="0" sz="2300" u="none" cap="none" strike="noStrike">
              <a:solidFill>
                <a:schemeClr val="dk1"/>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2300"/>
              <a:buFont typeface="Arial"/>
              <a:buNone/>
            </a:pPr>
            <a:r>
              <a:t/>
            </a:r>
            <a:endParaRPr b="0" i="0" sz="2300" u="none" cap="none" strike="noStrike">
              <a:solidFill>
                <a:schemeClr val="dk1"/>
              </a:solidFill>
              <a:latin typeface="Calibri"/>
              <a:ea typeface="Calibri"/>
              <a:cs typeface="Calibri"/>
              <a:sym typeface="Calibri"/>
            </a:endParaRPr>
          </a:p>
          <a:p>
            <a:pPr indent="-374650" lvl="0" marL="457200" marR="0" rtl="0" algn="l">
              <a:lnSpc>
                <a:spcPct val="9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Sex and Subdistrict points scattered more evenly</a:t>
            </a:r>
            <a:endParaRPr b="0" i="0" sz="2300" u="none" cap="none" strike="noStrike">
              <a:solidFill>
                <a:schemeClr val="dk1"/>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2300"/>
              <a:buFont typeface="Arial"/>
              <a:buNone/>
            </a:pPr>
            <a:r>
              <a:t/>
            </a:r>
            <a:endParaRPr b="0" i="0" sz="23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dk1"/>
                </a:solidFill>
                <a:latin typeface="Calibri"/>
                <a:ea typeface="Calibri"/>
                <a:cs typeface="Calibri"/>
                <a:sym typeface="Calibri"/>
              </a:rPr>
              <a:t>Notes:</a:t>
            </a:r>
            <a:endParaRPr b="0" i="0" sz="2300" u="none" cap="none" strike="noStrike">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Arial"/>
              <a:buChar char="•"/>
            </a:pPr>
            <a:r>
              <a:rPr lang="en-US" sz="2300">
                <a:solidFill>
                  <a:schemeClr val="dk1"/>
                </a:solidFill>
                <a:latin typeface="Calibri"/>
                <a:ea typeface="Calibri"/>
                <a:cs typeface="Calibri"/>
                <a:sym typeface="Calibri"/>
              </a:rPr>
              <a:t>Based on ~650 seq.</a:t>
            </a:r>
            <a:endParaRPr sz="2300">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Arial"/>
              <a:buChar char="•"/>
            </a:pPr>
            <a:r>
              <a:rPr b="0" i="0" lang="en-US" sz="2300" u="none" cap="none" strike="noStrike">
                <a:solidFill>
                  <a:schemeClr val="dk1"/>
                </a:solidFill>
                <a:latin typeface="Calibri"/>
                <a:ea typeface="Calibri"/>
                <a:cs typeface="Calibri"/>
                <a:sym typeface="Calibri"/>
              </a:rPr>
              <a:t>n = 10 </a:t>
            </a:r>
            <a:br>
              <a:rPr b="0" i="0" lang="en-US" sz="23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(2 Chinese, 3 Indian, 2 Malay, 3 Native)</a:t>
            </a:r>
            <a:endParaRPr sz="1600">
              <a:solidFill>
                <a:schemeClr val="dk1"/>
              </a:solidFill>
              <a:latin typeface="Calibri"/>
              <a:ea typeface="Calibri"/>
              <a:cs typeface="Calibri"/>
              <a:sym typeface="Calibri"/>
            </a:endParaRPr>
          </a:p>
        </p:txBody>
      </p:sp>
      <p:pic>
        <p:nvPicPr>
          <p:cNvPr id="111" name="Google Shape;111;p4"/>
          <p:cNvPicPr preferRelativeResize="0"/>
          <p:nvPr/>
        </p:nvPicPr>
        <p:blipFill rotWithShape="1">
          <a:blip r:embed="rId4">
            <a:alphaModFix/>
          </a:blip>
          <a:srcRect b="0" l="0" r="0" t="0"/>
          <a:stretch/>
        </p:blipFill>
        <p:spPr>
          <a:xfrm>
            <a:off x="4346275" y="4399465"/>
            <a:ext cx="4234799" cy="208711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5"/>
          <p:cNvSpPr txBox="1"/>
          <p:nvPr>
            <p:ph type="title"/>
          </p:nvPr>
        </p:nvSpPr>
        <p:spPr>
          <a:xfrm>
            <a:off x="0" y="64800"/>
            <a:ext cx="10515600" cy="10338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Compositional Analysis</a:t>
            </a:r>
            <a:endParaRPr/>
          </a:p>
        </p:txBody>
      </p:sp>
      <p:pic>
        <p:nvPicPr>
          <p:cNvPr id="117" name="Google Shape;117;p5"/>
          <p:cNvPicPr preferRelativeResize="0"/>
          <p:nvPr>
            <p:ph idx="1" type="body"/>
          </p:nvPr>
        </p:nvPicPr>
        <p:blipFill rotWithShape="1">
          <a:blip r:embed="rId3">
            <a:alphaModFix/>
          </a:blip>
          <a:srcRect b="0" l="0" r="0" t="0"/>
          <a:stretch/>
        </p:blipFill>
        <p:spPr>
          <a:xfrm>
            <a:off x="0" y="965400"/>
            <a:ext cx="8839500" cy="5892600"/>
          </a:xfrm>
          <a:prstGeom prst="rect">
            <a:avLst/>
          </a:prstGeom>
          <a:noFill/>
          <a:ln>
            <a:noFill/>
          </a:ln>
        </p:spPr>
      </p:pic>
      <p:sp>
        <p:nvSpPr>
          <p:cNvPr id="118" name="Google Shape;118;p5"/>
          <p:cNvSpPr/>
          <p:nvPr/>
        </p:nvSpPr>
        <p:spPr>
          <a:xfrm>
            <a:off x="199525" y="1598700"/>
            <a:ext cx="747000" cy="399900"/>
          </a:xfrm>
          <a:prstGeom prst="rightArrow">
            <a:avLst>
              <a:gd fmla="val 50000" name="adj1"/>
              <a:gd fmla="val 50000" name="adj2"/>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5"/>
          <p:cNvSpPr/>
          <p:nvPr/>
        </p:nvSpPr>
        <p:spPr>
          <a:xfrm rot="-5400000">
            <a:off x="1081275" y="1998150"/>
            <a:ext cx="747000" cy="399900"/>
          </a:xfrm>
          <a:prstGeom prst="rightArrow">
            <a:avLst>
              <a:gd fmla="val 50000" name="adj1"/>
              <a:gd fmla="val 50000" name="adj2"/>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5"/>
          <p:cNvSpPr/>
          <p:nvPr/>
        </p:nvSpPr>
        <p:spPr>
          <a:xfrm>
            <a:off x="4424325" y="1711650"/>
            <a:ext cx="747000" cy="399900"/>
          </a:xfrm>
          <a:prstGeom prst="rightArrow">
            <a:avLst>
              <a:gd fmla="val 50000" name="adj1"/>
              <a:gd fmla="val 50000" name="adj2"/>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5"/>
          <p:cNvSpPr/>
          <p:nvPr/>
        </p:nvSpPr>
        <p:spPr>
          <a:xfrm rot="5400000">
            <a:off x="5310800" y="5463625"/>
            <a:ext cx="747000" cy="399900"/>
          </a:xfrm>
          <a:prstGeom prst="rightArrow">
            <a:avLst>
              <a:gd fmla="val 50000" name="adj1"/>
              <a:gd fmla="val 50000" name="adj2"/>
            </a:avLst>
          </a:prstGeom>
          <a:solidFill>
            <a:srgbClr val="FFFF00"/>
          </a:solid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5"/>
          <p:cNvSpPr txBox="1"/>
          <p:nvPr/>
        </p:nvSpPr>
        <p:spPr>
          <a:xfrm>
            <a:off x="8916575" y="1098600"/>
            <a:ext cx="3275400" cy="5725800"/>
          </a:xfrm>
          <a:prstGeom prst="rect">
            <a:avLst/>
          </a:prstGeom>
          <a:noFill/>
          <a:ln>
            <a:noFill/>
          </a:ln>
        </p:spPr>
        <p:txBody>
          <a:bodyPr anchorCtr="0" anchor="t" bIns="91425" lIns="91425" spcFirstLastPara="1" rIns="91425" wrap="square" tIns="91425">
            <a:spAutoFit/>
          </a:bodyPr>
          <a:lstStyle/>
          <a:p>
            <a:pPr indent="-374650" lvl="0" marL="457200" marR="0" rtl="0" algn="l">
              <a:lnSpc>
                <a:spcPct val="9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High abundance of </a:t>
            </a:r>
            <a:r>
              <a:rPr b="0" i="1" lang="en-US" sz="2300" u="none" cap="none" strike="noStrike">
                <a:solidFill>
                  <a:schemeClr val="dk1"/>
                </a:solidFill>
                <a:latin typeface="Calibri"/>
                <a:ea typeface="Calibri"/>
                <a:cs typeface="Calibri"/>
                <a:sym typeface="Calibri"/>
              </a:rPr>
              <a:t>Bifidobacterium </a:t>
            </a:r>
            <a:r>
              <a:rPr b="0" i="0" lang="en-US" sz="2300" u="none" cap="none" strike="noStrike">
                <a:solidFill>
                  <a:schemeClr val="dk1"/>
                </a:solidFill>
                <a:latin typeface="Calibri"/>
                <a:ea typeface="Calibri"/>
                <a:cs typeface="Calibri"/>
                <a:sym typeface="Calibri"/>
              </a:rPr>
              <a:t>observed in the Chinese population</a:t>
            </a:r>
            <a:endParaRPr b="0" i="0" sz="2300" u="none" cap="none" strike="noStrike">
              <a:solidFill>
                <a:schemeClr val="dk1"/>
              </a:solidFill>
              <a:latin typeface="Calibri"/>
              <a:ea typeface="Calibri"/>
              <a:cs typeface="Calibri"/>
              <a:sym typeface="Calibri"/>
            </a:endParaRPr>
          </a:p>
          <a:p>
            <a:pPr indent="0" lvl="0" marL="457200" marR="0" rtl="0" algn="l">
              <a:lnSpc>
                <a:spcPct val="90000"/>
              </a:lnSpc>
              <a:spcBef>
                <a:spcPts val="0"/>
              </a:spcBef>
              <a:spcAft>
                <a:spcPts val="0"/>
              </a:spcAft>
              <a:buClr>
                <a:srgbClr val="000000"/>
              </a:buClr>
              <a:buSzPts val="2300"/>
              <a:buFont typeface="Arial"/>
              <a:buNone/>
            </a:pPr>
            <a:r>
              <a:t/>
            </a:r>
            <a:endParaRPr b="0" i="0" sz="2300" u="none" cap="none" strike="noStrike">
              <a:solidFill>
                <a:schemeClr val="dk1"/>
              </a:solidFill>
              <a:latin typeface="Calibri"/>
              <a:ea typeface="Calibri"/>
              <a:cs typeface="Calibri"/>
              <a:sym typeface="Calibri"/>
            </a:endParaRPr>
          </a:p>
          <a:p>
            <a:pPr indent="-374650" lvl="0" marL="457200" marR="0" rtl="0" algn="l">
              <a:lnSpc>
                <a:spcPct val="90000"/>
              </a:lnSpc>
              <a:spcBef>
                <a:spcPts val="0"/>
              </a:spcBef>
              <a:spcAft>
                <a:spcPts val="0"/>
              </a:spcAft>
              <a:buClr>
                <a:schemeClr val="dk1"/>
              </a:buClr>
              <a:buSzPts val="2300"/>
              <a:buFont typeface="Calibri"/>
              <a:buChar char="●"/>
            </a:pPr>
            <a:r>
              <a:rPr b="0" i="0" lang="en-US" sz="2300" u="none" cap="none" strike="noStrike">
                <a:solidFill>
                  <a:schemeClr val="dk1"/>
                </a:solidFill>
                <a:latin typeface="Calibri"/>
                <a:ea typeface="Calibri"/>
                <a:cs typeface="Calibri"/>
                <a:sym typeface="Calibri"/>
              </a:rPr>
              <a:t>Not much </a:t>
            </a:r>
            <a:r>
              <a:rPr b="0" i="1" lang="en-US" sz="2300" u="none" cap="none" strike="noStrike">
                <a:solidFill>
                  <a:schemeClr val="dk1"/>
                </a:solidFill>
                <a:latin typeface="Calibri"/>
                <a:ea typeface="Calibri"/>
                <a:cs typeface="Calibri"/>
                <a:sym typeface="Calibri"/>
              </a:rPr>
              <a:t>Prevotella </a:t>
            </a:r>
            <a:r>
              <a:rPr b="0" i="0" lang="en-US" sz="2300" u="none" cap="none" strike="noStrike">
                <a:solidFill>
                  <a:schemeClr val="dk1"/>
                </a:solidFill>
                <a:latin typeface="Calibri"/>
                <a:ea typeface="Calibri"/>
                <a:cs typeface="Calibri"/>
                <a:sym typeface="Calibri"/>
              </a:rPr>
              <a:t>found in the Indian population</a:t>
            </a:r>
            <a:endParaRPr b="0" i="0" sz="23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2300"/>
              <a:buFont typeface="Arial"/>
              <a:buNone/>
            </a:pPr>
            <a:r>
              <a:t/>
            </a:r>
            <a:endParaRPr b="0" i="0" sz="2300" u="none" cap="none" strike="noStrike">
              <a:solidFill>
                <a:schemeClr val="dk1"/>
              </a:solidFill>
              <a:latin typeface="Calibri"/>
              <a:ea typeface="Calibri"/>
              <a:cs typeface="Calibri"/>
              <a:sym typeface="Calibri"/>
            </a:endParaRPr>
          </a:p>
          <a:p>
            <a:pPr indent="0" lvl="0" marL="0" marR="0" rtl="0" algn="l">
              <a:lnSpc>
                <a:spcPct val="90000"/>
              </a:lnSpc>
              <a:spcBef>
                <a:spcPts val="0"/>
              </a:spcBef>
              <a:spcAft>
                <a:spcPts val="0"/>
              </a:spcAft>
              <a:buClr>
                <a:srgbClr val="000000"/>
              </a:buClr>
              <a:buSzPts val="2300"/>
              <a:buFont typeface="Arial"/>
              <a:buNone/>
            </a:pPr>
            <a:r>
              <a:rPr b="0" i="0" lang="en-US" sz="2300" u="none" cap="none" strike="noStrike">
                <a:solidFill>
                  <a:schemeClr val="dk1"/>
                </a:solidFill>
                <a:latin typeface="Calibri"/>
                <a:ea typeface="Calibri"/>
                <a:cs typeface="Calibri"/>
                <a:sym typeface="Calibri"/>
              </a:rPr>
              <a:t>Notes:</a:t>
            </a:r>
            <a:endParaRPr b="0" i="0" sz="2300" u="none" cap="none" strike="noStrike">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Arial"/>
              <a:buChar char="•"/>
            </a:pPr>
            <a:r>
              <a:rPr lang="en-US" sz="2300">
                <a:solidFill>
                  <a:schemeClr val="dk1"/>
                </a:solidFill>
                <a:latin typeface="Calibri"/>
                <a:ea typeface="Calibri"/>
                <a:cs typeface="Calibri"/>
                <a:sym typeface="Calibri"/>
              </a:rPr>
              <a:t>Based on ~650 seq.</a:t>
            </a:r>
            <a:endParaRPr sz="2300">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Arial"/>
              <a:buChar char="•"/>
            </a:pPr>
            <a:r>
              <a:rPr b="0" i="0" lang="en-US" sz="2300" u="none" cap="none" strike="noStrike">
                <a:solidFill>
                  <a:schemeClr val="dk1"/>
                </a:solidFill>
                <a:latin typeface="Calibri"/>
                <a:ea typeface="Calibri"/>
                <a:cs typeface="Calibri"/>
                <a:sym typeface="Calibri"/>
              </a:rPr>
              <a:t>n = 10 </a:t>
            </a:r>
            <a:br>
              <a:rPr b="0" i="0" lang="en-US" sz="2300" u="none" cap="none" strike="noStrike">
                <a:solidFill>
                  <a:schemeClr val="dk1"/>
                </a:solidFill>
                <a:latin typeface="Calibri"/>
                <a:ea typeface="Calibri"/>
                <a:cs typeface="Calibri"/>
                <a:sym typeface="Calibri"/>
              </a:rPr>
            </a:br>
            <a:r>
              <a:rPr b="0" i="0" lang="en-US" sz="1600" u="none" cap="none" strike="noStrike">
                <a:solidFill>
                  <a:schemeClr val="dk1"/>
                </a:solidFill>
                <a:latin typeface="Calibri"/>
                <a:ea typeface="Calibri"/>
                <a:cs typeface="Calibri"/>
                <a:sym typeface="Calibri"/>
              </a:rPr>
              <a:t>(2 Chinese, 3 Indian, 2 Malay, 3 Native)</a:t>
            </a:r>
            <a:endParaRPr b="0" i="0" sz="1600" u="none" cap="none" strike="noStrike">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Arial"/>
              <a:buChar char="•"/>
            </a:pPr>
            <a:r>
              <a:rPr b="0" i="0" lang="en-US" sz="2300" u="none" cap="none" strike="noStrike">
                <a:solidFill>
                  <a:schemeClr val="dk1"/>
                </a:solidFill>
                <a:latin typeface="Calibri"/>
                <a:ea typeface="Calibri"/>
                <a:cs typeface="Calibri"/>
                <a:sym typeface="Calibri"/>
              </a:rPr>
              <a:t>Normalized based on sample size</a:t>
            </a:r>
            <a:endParaRPr b="0" i="0" sz="2300" u="none" cap="none" strike="noStrike">
              <a:solidFill>
                <a:schemeClr val="dk1"/>
              </a:solidFill>
              <a:latin typeface="Calibri"/>
              <a:ea typeface="Calibri"/>
              <a:cs typeface="Calibri"/>
              <a:sym typeface="Calibri"/>
            </a:endParaRPr>
          </a:p>
          <a:p>
            <a:pPr indent="-190500" lvl="0" marL="228600" marR="0" rtl="0" algn="l">
              <a:lnSpc>
                <a:spcPct val="90000"/>
              </a:lnSpc>
              <a:spcBef>
                <a:spcPts val="0"/>
              </a:spcBef>
              <a:spcAft>
                <a:spcPts val="0"/>
              </a:spcAft>
              <a:buClr>
                <a:schemeClr val="dk1"/>
              </a:buClr>
              <a:buSzPts val="2200"/>
              <a:buFont typeface="Calibri"/>
              <a:buChar char="•"/>
            </a:pPr>
            <a:r>
              <a:rPr b="0" i="0" lang="en-US" sz="2300" u="none" cap="none" strike="noStrike">
                <a:solidFill>
                  <a:schemeClr val="dk1"/>
                </a:solidFill>
                <a:latin typeface="Calibri"/>
                <a:ea typeface="Calibri"/>
                <a:cs typeface="Calibri"/>
                <a:sym typeface="Calibri"/>
              </a:rPr>
              <a:t>65% of the ASVs did not reach the genus level!</a:t>
            </a:r>
            <a:endParaRPr b="0" i="0" sz="2300" u="none" cap="none" strike="noStrik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Conclusions</a:t>
            </a:r>
            <a:endParaRPr/>
          </a:p>
        </p:txBody>
      </p:sp>
      <p:sp>
        <p:nvSpPr>
          <p:cNvPr id="128" name="Google Shape;128;p6"/>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215900" lvl="0" marL="228600" rtl="0" algn="l">
              <a:lnSpc>
                <a:spcPct val="90000"/>
              </a:lnSpc>
              <a:spcBef>
                <a:spcPts val="0"/>
              </a:spcBef>
              <a:spcAft>
                <a:spcPts val="0"/>
              </a:spcAft>
              <a:buClr>
                <a:schemeClr val="dk1"/>
              </a:buClr>
              <a:buSzPts val="2600"/>
              <a:buChar char="•"/>
            </a:pPr>
            <a:r>
              <a:rPr b="1" lang="en-US" sz="2600"/>
              <a:t>Hypothesis:</a:t>
            </a:r>
            <a:endParaRPr b="1" sz="2600"/>
          </a:p>
          <a:p>
            <a:pPr indent="-241300" lvl="1" marL="685800" rtl="0" algn="l">
              <a:lnSpc>
                <a:spcPct val="90000"/>
              </a:lnSpc>
              <a:spcBef>
                <a:spcPts val="500"/>
              </a:spcBef>
              <a:spcAft>
                <a:spcPts val="0"/>
              </a:spcAft>
              <a:buClr>
                <a:schemeClr val="dk1"/>
              </a:buClr>
              <a:buSzPts val="2600"/>
              <a:buChar char="•"/>
            </a:pPr>
            <a:r>
              <a:rPr lang="en-US" sz="2600" u="sng"/>
              <a:t>Ethnicity exhibited the largest effect</a:t>
            </a:r>
            <a:r>
              <a:rPr lang="en-US" sz="2600"/>
              <a:t> size across participants, which is retained after controlling for all other variables</a:t>
            </a:r>
            <a:endParaRPr sz="2600"/>
          </a:p>
          <a:p>
            <a:pPr indent="228600" lvl="0" marL="1143000" rtl="0" algn="l">
              <a:lnSpc>
                <a:spcPct val="90000"/>
              </a:lnSpc>
              <a:spcBef>
                <a:spcPts val="500"/>
              </a:spcBef>
              <a:spcAft>
                <a:spcPts val="0"/>
              </a:spcAft>
              <a:buSzPts val="1800"/>
              <a:buNone/>
            </a:pPr>
            <a:r>
              <a:rPr lang="en-US" sz="2600">
                <a:solidFill>
                  <a:schemeClr val="accent1"/>
                </a:solidFill>
              </a:rPr>
              <a:t>→ Observed, when compared to subdistrict and sex</a:t>
            </a:r>
            <a:endParaRPr sz="2600">
              <a:solidFill>
                <a:schemeClr val="accent1"/>
              </a:solidFill>
            </a:endParaRPr>
          </a:p>
          <a:p>
            <a:pPr indent="228600" lvl="0" marL="1143000" rtl="0" algn="l">
              <a:lnSpc>
                <a:spcPct val="90000"/>
              </a:lnSpc>
              <a:spcBef>
                <a:spcPts val="500"/>
              </a:spcBef>
              <a:spcAft>
                <a:spcPts val="0"/>
              </a:spcAft>
              <a:buSzPts val="1800"/>
              <a:buNone/>
            </a:pPr>
            <a:r>
              <a:rPr lang="en-US" sz="2600">
                <a:solidFill>
                  <a:schemeClr val="accent1"/>
                </a:solidFill>
              </a:rPr>
              <a:t>→ Similar to findings of the paper!</a:t>
            </a:r>
            <a:endParaRPr sz="2600">
              <a:solidFill>
                <a:schemeClr val="accent1"/>
              </a:solidFill>
            </a:endParaRPr>
          </a:p>
          <a:p>
            <a:pPr indent="0" lvl="0" marL="1143000" rtl="0" algn="l">
              <a:lnSpc>
                <a:spcPct val="90000"/>
              </a:lnSpc>
              <a:spcBef>
                <a:spcPts val="500"/>
              </a:spcBef>
              <a:spcAft>
                <a:spcPts val="0"/>
              </a:spcAft>
              <a:buSzPts val="1800"/>
              <a:buNone/>
            </a:pPr>
            <a:r>
              <a:t/>
            </a:r>
            <a:endParaRPr sz="2600"/>
          </a:p>
          <a:p>
            <a:pPr indent="-241300" lvl="1" marL="685800" rtl="0" algn="l">
              <a:lnSpc>
                <a:spcPct val="90000"/>
              </a:lnSpc>
              <a:spcBef>
                <a:spcPts val="500"/>
              </a:spcBef>
              <a:spcAft>
                <a:spcPts val="0"/>
              </a:spcAft>
              <a:buSzPts val="2600"/>
              <a:buChar char="•"/>
            </a:pPr>
            <a:r>
              <a:rPr lang="en-US" sz="2600"/>
              <a:t>The </a:t>
            </a:r>
            <a:r>
              <a:rPr lang="en-US" sz="2600" u="sng"/>
              <a:t>Chinese</a:t>
            </a:r>
            <a:r>
              <a:rPr lang="en-US" sz="2600"/>
              <a:t> ethnic group will have a high proportion of </a:t>
            </a:r>
            <a:r>
              <a:rPr i="1" lang="en-US" sz="2600"/>
              <a:t>Bifidobacteria</a:t>
            </a:r>
            <a:r>
              <a:rPr lang="en-US" sz="2600"/>
              <a:t>, while the </a:t>
            </a:r>
            <a:r>
              <a:rPr lang="en-US" sz="2600" u="sng"/>
              <a:t>Indian</a:t>
            </a:r>
            <a:r>
              <a:rPr lang="en-US" sz="2600"/>
              <a:t> ethnic group will have a high proportion of </a:t>
            </a:r>
            <a:r>
              <a:rPr i="1" lang="en-US" sz="2600"/>
              <a:t>Prevotella</a:t>
            </a:r>
            <a:endParaRPr i="1" sz="2600"/>
          </a:p>
          <a:p>
            <a:pPr indent="228600" lvl="0" marL="1143000" rtl="0" algn="l">
              <a:lnSpc>
                <a:spcPct val="90000"/>
              </a:lnSpc>
              <a:spcBef>
                <a:spcPts val="500"/>
              </a:spcBef>
              <a:spcAft>
                <a:spcPts val="0"/>
              </a:spcAft>
              <a:buSzPts val="1800"/>
              <a:buNone/>
            </a:pPr>
            <a:r>
              <a:rPr lang="en-US" sz="2600">
                <a:solidFill>
                  <a:schemeClr val="accent1"/>
                </a:solidFill>
              </a:rPr>
              <a:t>→ Observed for the Chinese group</a:t>
            </a:r>
            <a:endParaRPr sz="2600">
              <a:solidFill>
                <a:schemeClr val="accent1"/>
              </a:solidFill>
            </a:endParaRPr>
          </a:p>
          <a:p>
            <a:pPr indent="228600" lvl="0" marL="1143000" rtl="0" algn="l">
              <a:lnSpc>
                <a:spcPct val="90000"/>
              </a:lnSpc>
              <a:spcBef>
                <a:spcPts val="500"/>
              </a:spcBef>
              <a:spcAft>
                <a:spcPts val="0"/>
              </a:spcAft>
              <a:buSzPts val="1800"/>
              <a:buNone/>
            </a:pPr>
            <a:r>
              <a:rPr lang="en-US" sz="2600">
                <a:solidFill>
                  <a:schemeClr val="accent1"/>
                </a:solidFill>
              </a:rPr>
              <a:t>→ Not observed for the Indian group</a:t>
            </a:r>
            <a:endParaRPr sz="2600">
              <a:solidFill>
                <a:schemeClr val="accen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References</a:t>
            </a:r>
            <a:endParaRPr/>
          </a:p>
        </p:txBody>
      </p:sp>
      <p:sp>
        <p:nvSpPr>
          <p:cNvPr id="134" name="Google Shape;134;p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355600" lvl="0" marL="457200" rtl="0" algn="l">
              <a:lnSpc>
                <a:spcPct val="115000"/>
              </a:lnSpc>
              <a:spcBef>
                <a:spcPts val="1200"/>
              </a:spcBef>
              <a:spcAft>
                <a:spcPts val="0"/>
              </a:spcAft>
              <a:buSzPts val="2000"/>
              <a:buFont typeface="Arial"/>
              <a:buAutoNum type="arabicPeriod"/>
            </a:pPr>
            <a:r>
              <a:rPr lang="en-US" sz="2000">
                <a:latin typeface="Arial"/>
                <a:ea typeface="Arial"/>
                <a:cs typeface="Arial"/>
                <a:sym typeface="Arial"/>
              </a:rPr>
              <a:t>Dwiyanto, Jacky, et al. “Ethnicity Influences the Gut Microbiota of Individuals Sharing a Geographical Location: A Cross-Sectional Study from a Middle-Income Country.” </a:t>
            </a:r>
            <a:r>
              <a:rPr i="1" lang="en-US" sz="2000">
                <a:latin typeface="Arial"/>
                <a:ea typeface="Arial"/>
                <a:cs typeface="Arial"/>
                <a:sym typeface="Arial"/>
              </a:rPr>
              <a:t>Scientific Reports</a:t>
            </a:r>
            <a:r>
              <a:rPr lang="en-US" sz="2000">
                <a:latin typeface="Arial"/>
                <a:ea typeface="Arial"/>
                <a:cs typeface="Arial"/>
                <a:sym typeface="Arial"/>
              </a:rPr>
              <a:t>, vol. 11, no. 1, 2021, </a:t>
            </a:r>
            <a:r>
              <a:rPr lang="en-US" sz="2000" u="sng">
                <a:solidFill>
                  <a:schemeClr val="hlink"/>
                </a:solidFill>
                <a:latin typeface="Arial"/>
                <a:ea typeface="Arial"/>
                <a:cs typeface="Arial"/>
                <a:sym typeface="Arial"/>
                <a:hlinkClick r:id="rId3"/>
              </a:rPr>
              <a:t>https://doi.org/10.1038/s41598-021-82311-3</a:t>
            </a:r>
            <a:r>
              <a:rPr lang="en-US" sz="2000">
                <a:latin typeface="Arial"/>
                <a:ea typeface="Arial"/>
                <a:cs typeface="Arial"/>
                <a:sym typeface="Arial"/>
              </a:rPr>
              <a:t>. </a:t>
            </a:r>
            <a:endParaRPr sz="2000">
              <a:latin typeface="Arial"/>
              <a:ea typeface="Arial"/>
              <a:cs typeface="Arial"/>
              <a:sym typeface="Arial"/>
            </a:endParaRPr>
          </a:p>
          <a:p>
            <a:pPr indent="-355600" lvl="0" marL="457200" rtl="0" algn="l">
              <a:lnSpc>
                <a:spcPct val="115000"/>
              </a:lnSpc>
              <a:spcBef>
                <a:spcPts val="1200"/>
              </a:spcBef>
              <a:spcAft>
                <a:spcPts val="0"/>
              </a:spcAft>
              <a:buSzPts val="2000"/>
              <a:buFont typeface="Arial"/>
              <a:buAutoNum type="arabicPeriod"/>
            </a:pPr>
            <a:r>
              <a:rPr lang="en-US" sz="2000">
                <a:latin typeface="Arial"/>
                <a:ea typeface="Arial"/>
                <a:cs typeface="Arial"/>
                <a:sym typeface="Arial"/>
              </a:rPr>
              <a:t>Prasoodanan P. K., Vishnu, et al. “Western and Non-Western Gut Microbiomes Reveal New Roles of Prevotella in Carbohydrate Metabolism and Mouth–Gut Axis.” </a:t>
            </a:r>
            <a:r>
              <a:rPr i="1" lang="en-US" sz="2000">
                <a:latin typeface="Arial"/>
                <a:ea typeface="Arial"/>
                <a:cs typeface="Arial"/>
                <a:sym typeface="Arial"/>
              </a:rPr>
              <a:t>Npj Biofilms and Microbiomes</a:t>
            </a:r>
            <a:r>
              <a:rPr lang="en-US" sz="2000">
                <a:latin typeface="Arial"/>
                <a:ea typeface="Arial"/>
                <a:cs typeface="Arial"/>
                <a:sym typeface="Arial"/>
              </a:rPr>
              <a:t>, vol. 7, no. 1, 2021, </a:t>
            </a:r>
            <a:r>
              <a:rPr lang="en-US" sz="2000" u="sng">
                <a:solidFill>
                  <a:schemeClr val="hlink"/>
                </a:solidFill>
                <a:latin typeface="Arial"/>
                <a:ea typeface="Arial"/>
                <a:cs typeface="Arial"/>
                <a:sym typeface="Arial"/>
                <a:hlinkClick r:id="rId4"/>
              </a:rPr>
              <a:t>https://doi.org/10.1038/s41522-021-00248-x</a:t>
            </a:r>
            <a:r>
              <a:rPr lang="en-US" sz="2000">
                <a:latin typeface="Arial"/>
                <a:ea typeface="Arial"/>
                <a:cs typeface="Arial"/>
                <a:sym typeface="Arial"/>
              </a:rPr>
              <a:t>.</a:t>
            </a:r>
            <a:endParaRPr sz="2000">
              <a:latin typeface="Arial"/>
              <a:ea typeface="Arial"/>
              <a:cs typeface="Arial"/>
              <a:sym typeface="Arial"/>
            </a:endParaRPr>
          </a:p>
          <a:p>
            <a:pPr indent="-355600" lvl="0" marL="457200" rtl="0" algn="l">
              <a:lnSpc>
                <a:spcPct val="115000"/>
              </a:lnSpc>
              <a:spcBef>
                <a:spcPts val="1200"/>
              </a:spcBef>
              <a:spcAft>
                <a:spcPts val="0"/>
              </a:spcAft>
              <a:buSzPts val="2000"/>
              <a:buFont typeface="Arial"/>
              <a:buAutoNum type="arabicPeriod"/>
            </a:pPr>
            <a:r>
              <a:rPr lang="en-US" sz="2000">
                <a:latin typeface="Arial"/>
                <a:ea typeface="Arial"/>
                <a:cs typeface="Arial"/>
                <a:sym typeface="Arial"/>
              </a:rPr>
              <a:t>Yang, Bo, et al. “Diversity of Gut Microbiota and Bifidobacterial Community of Chinese Subjects of Different Ages and from Different Regions.” </a:t>
            </a:r>
            <a:r>
              <a:rPr i="1" lang="en-US" sz="2000">
                <a:latin typeface="Arial"/>
                <a:ea typeface="Arial"/>
                <a:cs typeface="Arial"/>
                <a:sym typeface="Arial"/>
              </a:rPr>
              <a:t>Microorganisms</a:t>
            </a:r>
            <a:r>
              <a:rPr lang="en-US" sz="2000">
                <a:latin typeface="Arial"/>
                <a:ea typeface="Arial"/>
                <a:cs typeface="Arial"/>
                <a:sym typeface="Arial"/>
              </a:rPr>
              <a:t>, vol. 8, no. 8, 2020, p. 1108., </a:t>
            </a:r>
            <a:r>
              <a:rPr lang="en-US" sz="2000" u="sng">
                <a:solidFill>
                  <a:schemeClr val="hlink"/>
                </a:solidFill>
                <a:latin typeface="Arial"/>
                <a:ea typeface="Arial"/>
                <a:cs typeface="Arial"/>
                <a:sym typeface="Arial"/>
                <a:hlinkClick r:id="rId5"/>
              </a:rPr>
              <a:t>https://doi.org/10.3390/microorganisms8081108</a:t>
            </a:r>
            <a:r>
              <a:rPr lang="en-US" sz="2000">
                <a:latin typeface="Arial"/>
                <a:ea typeface="Arial"/>
                <a:cs typeface="Arial"/>
                <a:sym typeface="Arial"/>
              </a:rPr>
              <a:t>. </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8"/>
          <p:cNvSpPr txBox="1"/>
          <p:nvPr>
            <p:ph type="title"/>
          </p:nvPr>
        </p:nvSpPr>
        <p:spPr>
          <a:xfrm>
            <a:off x="359734" y="248166"/>
            <a:ext cx="1990061"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b="1" lang="en-US"/>
              <a:t>Thank</a:t>
            </a:r>
            <a:br>
              <a:rPr b="1" lang="en-US"/>
            </a:br>
            <a:r>
              <a:rPr b="1" lang="en-US"/>
              <a:t>You!</a:t>
            </a:r>
            <a:endParaRPr/>
          </a:p>
        </p:txBody>
      </p:sp>
      <p:pic>
        <p:nvPicPr>
          <p:cNvPr descr="Animal Behavior Society on Twitter: &quot;Diving right in - collections of # bacteria &amp;amp; #microorganisms inhabit different parts of an animal's body,  making up communities called #microbiomes. I was interested in studying how" id="140" name="Google Shape;140;p8"/>
          <p:cNvPicPr preferRelativeResize="0"/>
          <p:nvPr/>
        </p:nvPicPr>
        <p:blipFill rotWithShape="1">
          <a:blip r:embed="rId3">
            <a:alphaModFix/>
          </a:blip>
          <a:srcRect b="0" l="0" r="0" t="0"/>
          <a:stretch/>
        </p:blipFill>
        <p:spPr>
          <a:xfrm>
            <a:off x="2569535" y="0"/>
            <a:ext cx="9622465" cy="6880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9"/>
          <p:cNvSpPr txBox="1"/>
          <p:nvPr>
            <p:ph type="title"/>
          </p:nvPr>
        </p:nvSpPr>
        <p:spPr>
          <a:xfrm>
            <a:off x="838200" y="2766213"/>
            <a:ext cx="10515600" cy="13257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Font typeface="Calibri"/>
              <a:buNone/>
            </a:pPr>
            <a:r>
              <a:rPr lang="en-US" sz="6000"/>
              <a:t>Appendix</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